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1" r:id="rId1"/>
  </p:sldMasterIdLst>
  <p:notesMasterIdLst>
    <p:notesMasterId r:id="rId16"/>
  </p:notesMasterIdLst>
  <p:sldIdLst>
    <p:sldId id="256" r:id="rId2"/>
    <p:sldId id="273" r:id="rId3"/>
    <p:sldId id="272" r:id="rId4"/>
    <p:sldId id="259" r:id="rId5"/>
    <p:sldId id="276" r:id="rId6"/>
    <p:sldId id="281" r:id="rId7"/>
    <p:sldId id="282" r:id="rId8"/>
    <p:sldId id="277" r:id="rId9"/>
    <p:sldId id="280" r:id="rId10"/>
    <p:sldId id="260" r:id="rId11"/>
    <p:sldId id="278" r:id="rId12"/>
    <p:sldId id="279" r:id="rId13"/>
    <p:sldId id="262" r:id="rId14"/>
    <p:sldId id="265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712"/>
  </p:normalViewPr>
  <p:slideViewPr>
    <p:cSldViewPr>
      <p:cViewPr>
        <p:scale>
          <a:sx n="107" d="100"/>
          <a:sy n="107" d="100"/>
        </p:scale>
        <p:origin x="16" y="6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370947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6512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09982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64304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37401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5466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967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3375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7614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1592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7100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89920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1386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08832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7941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655200" y="2856150"/>
            <a:ext cx="54300" cy="11919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48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2pPr>
            <a:lvl3pPr lvl="2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3pPr>
            <a:lvl4pPr lvl="3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4pPr>
            <a:lvl5pPr lvl="4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5pPr>
            <a:lvl6pPr lvl="5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6pPr>
            <a:lvl7pPr lvl="6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7pPr>
            <a:lvl8pPr lvl="7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8pPr>
            <a:lvl9pPr lvl="8">
              <a:spcBef>
                <a:spcPts val="0"/>
              </a:spcBef>
              <a:buClr>
                <a:srgbClr val="88398A"/>
              </a:buClr>
              <a:buSzPct val="100000"/>
              <a:defRPr sz="48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pic>
        <p:nvPicPr>
          <p:cNvPr id="12" name="Shape 12" descr="download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98100" y="357499"/>
            <a:ext cx="2858575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8" name="Shape 6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655200" y="1417200"/>
            <a:ext cx="54300" cy="1363200"/>
          </a:xfrm>
          <a:prstGeom prst="rect">
            <a:avLst/>
          </a:prstGeom>
          <a:solidFill>
            <a:srgbClr val="562457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88398A"/>
              </a:solidFill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buSzPct val="100000"/>
              <a:buFont typeface="Helvetica Neue"/>
              <a:defRPr sz="3600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buSzPct val="100000"/>
              <a:defRPr sz="3600"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000000"/>
              </a:buClr>
              <a:buFont typeface="Helvetica Neue"/>
              <a:buNone/>
              <a:defRPr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buClr>
                <a:srgbClr val="000000"/>
              </a:buClr>
              <a:buSzPct val="100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pic>
        <p:nvPicPr>
          <p:cNvPr id="18" name="Shape 1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1261050" y="905750"/>
            <a:ext cx="5404500" cy="2744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Clr>
                <a:srgbClr val="562457"/>
              </a:buClr>
              <a:buSzPct val="100000"/>
              <a:buFont typeface="Helvetica Neue"/>
              <a:defRPr sz="3000" i="1">
                <a:solidFill>
                  <a:srgbClr val="88398A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/>
          <p:nvPr/>
        </p:nvSpPr>
        <p:spPr>
          <a:xfrm>
            <a:off x="439873" y="589943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9600" b="1">
                <a:solidFill>
                  <a:srgbClr val="562457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“</a:t>
            </a:r>
          </a:p>
        </p:txBody>
      </p:sp>
      <p:sp>
        <p:nvSpPr>
          <p:cNvPr id="23" name="Shape 23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4" name="Shape 24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Font typeface="Helvetica Neue"/>
              <a:defRPr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92025" y="1586325"/>
            <a:ext cx="5971500" cy="3148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9" name="Shape 29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6920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92025" y="1584700"/>
            <a:ext cx="3407100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244900" y="1584700"/>
            <a:ext cx="3407099" cy="321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5" name="Shape 3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colo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/>
          <p:nvPr/>
        </p:nvSpPr>
        <p:spPr>
          <a:xfrm>
            <a:off x="579000" y="579000"/>
            <a:ext cx="54300" cy="675599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0" name="Shape 50"/>
          <p:cNvSpPr/>
          <p:nvPr/>
        </p:nvSpPr>
        <p:spPr>
          <a:xfrm rot="5400000">
            <a:off x="4542250" y="-4548775"/>
            <a:ext cx="60900" cy="9145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1" name="Shape 51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29425" y="186325"/>
            <a:ext cx="951900" cy="95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 half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1pPr>
            <a:lvl2pPr lvl="1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2pPr>
            <a:lvl3pPr lvl="2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3pPr>
            <a:lvl4pPr lvl="3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4pPr>
            <a:lvl5pPr lvl="4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5pPr>
            <a:lvl6pPr lvl="5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6pPr>
            <a:lvl7pPr lvl="6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7pPr>
            <a:lvl8pPr lvl="7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8pPr>
            <a:lvl9pPr lvl="8" rtl="0">
              <a:spcBef>
                <a:spcPts val="0"/>
              </a:spcBef>
              <a:buClr>
                <a:srgbClr val="88398A"/>
              </a:buClr>
              <a:defRPr>
                <a:solidFill>
                  <a:srgbClr val="88398A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5" name="Shape 55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mage background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8" name="Shape 58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33300" y="4285675"/>
            <a:ext cx="8053499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360"/>
              </a:spcBef>
              <a:buSzPct val="100000"/>
              <a:buNone/>
              <a:defRPr sz="1400"/>
            </a:lvl1pPr>
          </a:lstStyle>
          <a:p>
            <a:endParaRPr/>
          </a:p>
        </p:txBody>
      </p:sp>
      <p:sp>
        <p:nvSpPr>
          <p:cNvPr id="61" name="Shape 61"/>
          <p:cNvSpPr/>
          <p:nvPr/>
        </p:nvSpPr>
        <p:spPr>
          <a:xfrm>
            <a:off x="0" y="0"/>
            <a:ext cx="54300" cy="5143500"/>
          </a:xfrm>
          <a:prstGeom prst="rect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2" name="Shape 62" descr="download (1)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900" y="88025"/>
            <a:ext cx="653700" cy="6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181818"/>
              </a:buClr>
              <a:buSzPct val="100000"/>
              <a:buFont typeface="Helvetica Neue"/>
              <a:buNone/>
              <a:defRPr sz="2600" b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SzPct val="100000"/>
              <a:buFont typeface="Titillium Web"/>
              <a:buNone/>
              <a:defRPr sz="2600" b="1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23798" y="1586325"/>
            <a:ext cx="6092099" cy="3148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▫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480"/>
              </a:spcBef>
              <a:buClr>
                <a:srgbClr val="562457"/>
              </a:buClr>
              <a:buSzPct val="100000"/>
              <a:buFont typeface="Helvetica Neue"/>
              <a:buChar char="▸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360"/>
              </a:spcBef>
              <a:buClr>
                <a:srgbClr val="562457"/>
              </a:buClr>
              <a:buSzPct val="100000"/>
              <a:buFont typeface="Helvetica Neue"/>
              <a:buChar char="▹"/>
              <a:defRPr sz="180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/>
          <p:nvPr/>
        </p:nvSpPr>
        <p:spPr>
          <a:xfrm flipH="1">
            <a:off x="8575068" y="4574175"/>
            <a:ext cx="569400" cy="569400"/>
          </a:xfrm>
          <a:prstGeom prst="rtTriangle">
            <a:avLst/>
          </a:prstGeom>
          <a:solidFill>
            <a:srgbClr val="88398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7" r:id="rId8"/>
    <p:sldLayoutId id="2147483658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pamelamatias/RLadies_MUC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hyperlink" Target="http://tutorials.iq.harvard.edu/R/Rgraphics/Rgraphics.html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hyperlink" Target="http://tutorials.iq.harvard.edu/R/Rgraphics/Rgraphics.html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762000" y="2851325"/>
            <a:ext cx="5412300" cy="1159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" dirty="0" smtClean="0"/>
              <a:t>#2 </a:t>
            </a:r>
            <a:br>
              <a:rPr lang="es-ES" dirty="0" smtClean="0"/>
            </a:br>
            <a:r>
              <a:rPr lang="es-ES" dirty="0" err="1" smtClean="0"/>
              <a:t>Making</a:t>
            </a:r>
            <a:r>
              <a:rPr lang="es-ES" dirty="0" smtClean="0"/>
              <a:t> </a:t>
            </a:r>
            <a:r>
              <a:rPr lang="es-ES" dirty="0" err="1" smtClean="0"/>
              <a:t>fRiends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: ggplot2</a:t>
            </a:r>
            <a:endParaRPr lang="en" dirty="0"/>
          </a:p>
        </p:txBody>
      </p:sp>
      <p:sp>
        <p:nvSpPr>
          <p:cNvPr id="74" name="Shape 74"/>
          <p:cNvSpPr txBox="1"/>
          <p:nvPr/>
        </p:nvSpPr>
        <p:spPr>
          <a:xfrm>
            <a:off x="579000" y="368875"/>
            <a:ext cx="4367700" cy="95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0000FF"/>
                </a:solidFill>
                <a:latin typeface="Courier"/>
                <a:ea typeface="Courier"/>
                <a:cs typeface="Courier"/>
                <a:sym typeface="Courier"/>
              </a:rPr>
              <a:t>library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dplyr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dirty="0" smtClean="0">
                <a:latin typeface="Courier"/>
                <a:ea typeface="Courier"/>
                <a:cs typeface="Courier"/>
                <a:sym typeface="Courier"/>
              </a:rPr>
              <a:t>rladies_global 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%&gt;%</a:t>
            </a:r>
          </a:p>
          <a:p>
            <a:pPr lvl="0" rtl="0">
              <a:spcBef>
                <a:spcPts val="0"/>
              </a:spcBef>
              <a:buNone/>
            </a:pP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  filter</a:t>
            </a:r>
            <a:r>
              <a:rPr lang="en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dirty="0">
                <a:latin typeface="Courier"/>
                <a:ea typeface="Courier"/>
                <a:cs typeface="Courier"/>
                <a:sym typeface="Courier"/>
              </a:rPr>
              <a:t>city </a:t>
            </a:r>
            <a:r>
              <a:rPr lang="en" dirty="0" smtClean="0">
                <a:latin typeface="Courier"/>
                <a:ea typeface="Courier"/>
                <a:cs typeface="Courier"/>
                <a:sym typeface="Courier"/>
              </a:rPr>
              <a:t>== 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’</a:t>
            </a:r>
            <a:r>
              <a:rPr lang="es-ES" dirty="0" err="1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Munich</a:t>
            </a:r>
            <a:r>
              <a:rPr lang="en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'</a:t>
            </a:r>
            <a:r>
              <a:rPr lang="en" dirty="0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lang="en" dirty="0">
              <a:solidFill>
                <a:srgbClr val="687687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1261050" y="905750"/>
            <a:ext cx="7559422" cy="1641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dirty="0"/>
              <a:t>The emphasis in ggplot2 is reducing the amount of thinking time by making it easier to go from the plot in your brain to the plot on the </a:t>
            </a:r>
            <a:r>
              <a:rPr lang="en" dirty="0" smtClean="0"/>
              <a:t>page</a:t>
            </a:r>
            <a:r>
              <a:rPr lang="es-ES" dirty="0" smtClean="0"/>
              <a:t>”</a:t>
            </a:r>
            <a:endParaRPr lang="en" dirty="0"/>
          </a:p>
        </p:txBody>
      </p:sp>
      <p:sp>
        <p:nvSpPr>
          <p:cNvPr id="105" name="Shape 105"/>
          <p:cNvSpPr txBox="1"/>
          <p:nvPr/>
        </p:nvSpPr>
        <p:spPr>
          <a:xfrm>
            <a:off x="1403648" y="2859782"/>
            <a:ext cx="6336704" cy="4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r">
              <a:spcBef>
                <a:spcPts val="600"/>
              </a:spcBef>
            </a:pPr>
            <a:r>
              <a:rPr lang="en" sz="1200" i="1" dirty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—Hadley </a:t>
            </a:r>
            <a:r>
              <a:rPr lang="en" sz="1200" i="1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Wickham</a:t>
            </a:r>
            <a:r>
              <a:rPr lang="es-ES" sz="1200" i="1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2012</a:t>
            </a:r>
          </a:p>
          <a:p>
            <a:pPr lvl="0" algn="r">
              <a:spcBef>
                <a:spcPts val="600"/>
              </a:spcBef>
            </a:pPr>
            <a:r>
              <a:rPr lang="en" sz="1200" i="1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s-ES" sz="1200" i="1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as </a:t>
            </a:r>
            <a:r>
              <a:rPr lang="es-ES" sz="1200" i="1" dirty="0" err="1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cited</a:t>
            </a:r>
            <a:r>
              <a:rPr lang="es-ES" sz="1200" i="1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in </a:t>
            </a:r>
            <a:r>
              <a:rPr lang="es-ES" sz="1200" i="1" dirty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Christine </a:t>
            </a:r>
            <a:r>
              <a:rPr lang="es-ES" sz="1200" i="1" dirty="0" err="1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Zhang’s</a:t>
            </a:r>
            <a:r>
              <a:rPr lang="es-ES" sz="1200" i="1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“</a:t>
            </a:r>
            <a:r>
              <a:rPr lang="es-ES" sz="1200" i="1" dirty="0" err="1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Storytelling</a:t>
            </a:r>
            <a:r>
              <a:rPr lang="es-ES" sz="1200" i="1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ES" sz="1200" i="1" dirty="0" err="1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s-ES" sz="1200" i="1" dirty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s-ES" sz="1200" i="1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Data” Workshop </a:t>
            </a:r>
            <a:r>
              <a:rPr lang="es-ES" sz="1200" i="1" dirty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 Boston </a:t>
            </a:r>
            <a:r>
              <a:rPr lang="es-ES" sz="1200" i="1" dirty="0" err="1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University</a:t>
            </a:r>
            <a:r>
              <a:rPr lang="es-ES" sz="1200" i="1" dirty="0" smtClean="0">
                <a:solidFill>
                  <a:srgbClr val="1818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8133946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smtClean="0"/>
              <a:t>4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" dirty="0" smtClean="0"/>
              <a:t> 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dirty="0" smtClean="0"/>
              <a:t>(</a:t>
            </a:r>
            <a:r>
              <a:rPr lang="es-ES" dirty="0" err="1" smtClean="0"/>
              <a:t>or</a:t>
            </a:r>
            <a:r>
              <a:rPr lang="es-ES" dirty="0" smtClean="0"/>
              <a:t> </a:t>
            </a:r>
            <a:r>
              <a:rPr lang="es-ES" dirty="0" err="1" smtClean="0"/>
              <a:t>hands-on</a:t>
            </a:r>
            <a:r>
              <a:rPr lang="es-ES" dirty="0" smtClean="0"/>
              <a:t> </a:t>
            </a:r>
            <a:r>
              <a:rPr lang="es-ES" dirty="0" err="1" smtClean="0"/>
              <a:t>stuff</a:t>
            </a:r>
            <a:r>
              <a:rPr lang="es-ES" dirty="0" smtClean="0"/>
              <a:t>!)</a:t>
            </a:r>
            <a:endParaRPr lang="en" dirty="0"/>
          </a:p>
        </p:txBody>
      </p:sp>
      <p:sp>
        <p:nvSpPr>
          <p:cNvPr id="2" name="Rectangle 1"/>
          <p:cNvSpPr/>
          <p:nvPr/>
        </p:nvSpPr>
        <p:spPr>
          <a:xfrm>
            <a:off x="902550" y="1830809"/>
            <a:ext cx="825867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5000" dirty="0">
                <a:latin typeface="Titillium Web"/>
                <a:ea typeface="Titillium Web"/>
                <a:cs typeface="Titillium Web"/>
                <a:sym typeface="Titillium Web"/>
              </a:rPr>
              <a:t>🎨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949298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4" y="422500"/>
            <a:ext cx="445603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Dataset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s-ES" dirty="0" err="1" smtClean="0">
                <a:solidFill>
                  <a:srgbClr val="88398A"/>
                </a:solidFill>
              </a:rPr>
              <a:t>Inside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r>
              <a:rPr lang="es-ES" dirty="0" err="1" smtClean="0">
                <a:solidFill>
                  <a:srgbClr val="88398A"/>
                </a:solidFill>
              </a:rPr>
              <a:t>Airbnb</a:t>
            </a:r>
            <a:r>
              <a:rPr lang="es-ES" dirty="0" smtClean="0">
                <a:solidFill>
                  <a:srgbClr val="88398A"/>
                </a:solidFill>
              </a:rPr>
              <a:t> </a:t>
            </a:r>
            <a:endParaRPr lang="en" dirty="0">
              <a:solidFill>
                <a:srgbClr val="88398A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688" y="1360431"/>
            <a:ext cx="5847092" cy="378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3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ctrTitle" idx="4294967295"/>
          </p:nvPr>
        </p:nvSpPr>
        <p:spPr>
          <a:xfrm>
            <a:off x="838206" y="914825"/>
            <a:ext cx="80694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9600" dirty="0" err="1" smtClean="0">
                <a:solidFill>
                  <a:srgbClr val="88398A"/>
                </a:solidFill>
              </a:rPr>
              <a:t>Thanks</a:t>
            </a:r>
            <a:r>
              <a:rPr lang="es-ES" sz="9600" dirty="0" smtClean="0">
                <a:solidFill>
                  <a:srgbClr val="88398A"/>
                </a:solidFill>
              </a:rPr>
              <a:t>!</a:t>
            </a:r>
            <a:endParaRPr lang="en" sz="9600" dirty="0">
              <a:solidFill>
                <a:srgbClr val="88398A"/>
              </a:solidFill>
            </a:endParaRPr>
          </a:p>
        </p:txBody>
      </p:sp>
      <p:grpSp>
        <p:nvGrpSpPr>
          <p:cNvPr id="117" name="Shape 117"/>
          <p:cNvGrpSpPr/>
          <p:nvPr/>
        </p:nvGrpSpPr>
        <p:grpSpPr>
          <a:xfrm rot="2700000">
            <a:off x="6485595" y="678125"/>
            <a:ext cx="711026" cy="710986"/>
            <a:chOff x="576250" y="4319400"/>
            <a:chExt cx="442075" cy="442050"/>
          </a:xfrm>
        </p:grpSpPr>
        <p:sp>
          <p:nvSpPr>
            <p:cNvPr id="118" name="Shape 1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285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 descr="coffee.jpg"/>
          <p:cNvPicPr preferRelativeResize="0"/>
          <p:nvPr/>
        </p:nvPicPr>
        <p:blipFill rotWithShape="1">
          <a:blip r:embed="rId3">
            <a:alphaModFix/>
          </a:blip>
          <a:srcRect l="11762"/>
          <a:stretch/>
        </p:blipFill>
        <p:spPr>
          <a:xfrm>
            <a:off x="53587" y="0"/>
            <a:ext cx="453852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50369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Now</a:t>
            </a:r>
            <a:r>
              <a:rPr lang="es-ES" dirty="0" smtClean="0"/>
              <a:t> </a:t>
            </a:r>
            <a:r>
              <a:rPr lang="es-ES" dirty="0" err="1" smtClean="0"/>
              <a:t>let’s</a:t>
            </a:r>
            <a:r>
              <a:rPr lang="es-ES" dirty="0" smtClean="0"/>
              <a:t> </a:t>
            </a:r>
            <a:r>
              <a:rPr lang="es-ES" dirty="0" err="1" smtClean="0"/>
              <a:t>go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smtClean="0">
                <a:solidFill>
                  <a:srgbClr val="000000"/>
                </a:solidFill>
              </a:rPr>
              <a:t>cookies &amp; </a:t>
            </a:r>
            <a:r>
              <a:rPr lang="es-ES" dirty="0" err="1" smtClean="0">
                <a:solidFill>
                  <a:srgbClr val="000000"/>
                </a:solidFill>
              </a:rPr>
              <a:t>beer</a:t>
            </a:r>
            <a:r>
              <a:rPr lang="es-ES" dirty="0" smtClean="0">
                <a:solidFill>
                  <a:srgbClr val="000000"/>
                </a:solidFill>
              </a:rPr>
              <a:t>!</a:t>
            </a:r>
            <a:endParaRPr lang="en" dirty="0">
              <a:solidFill>
                <a:srgbClr val="000000"/>
              </a:solidFill>
            </a:endParaRPr>
          </a:p>
        </p:txBody>
      </p:sp>
      <p:sp>
        <p:nvSpPr>
          <p:cNvPr id="143" name="Shape 143"/>
          <p:cNvSpPr txBox="1">
            <a:spLocks noGrp="1"/>
          </p:cNvSpPr>
          <p:nvPr>
            <p:ph type="body" idx="4294967295"/>
          </p:nvPr>
        </p:nvSpPr>
        <p:spPr>
          <a:xfrm>
            <a:off x="5036925" y="1722625"/>
            <a:ext cx="2482800" cy="3203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>
                <a:solidFill>
                  <a:schemeClr val="dk1"/>
                </a:solidFill>
              </a:rPr>
              <a:t>Not</a:t>
            </a:r>
            <a:r>
              <a:rPr lang="es-ES" dirty="0" smtClean="0">
                <a:solidFill>
                  <a:schemeClr val="dk1"/>
                </a:solidFill>
              </a:rPr>
              <a:t> </a:t>
            </a:r>
            <a:r>
              <a:rPr lang="es-ES" dirty="0" err="1" smtClean="0">
                <a:solidFill>
                  <a:schemeClr val="dk1"/>
                </a:solidFill>
              </a:rPr>
              <a:t>necessarily</a:t>
            </a:r>
            <a:r>
              <a:rPr lang="es-ES" dirty="0" smtClean="0">
                <a:solidFill>
                  <a:schemeClr val="dk1"/>
                </a:solidFill>
              </a:rPr>
              <a:t> at </a:t>
            </a:r>
            <a:r>
              <a:rPr lang="es-ES" dirty="0" err="1" smtClean="0">
                <a:solidFill>
                  <a:schemeClr val="dk1"/>
                </a:solidFill>
              </a:rPr>
              <a:t>the</a:t>
            </a:r>
            <a:r>
              <a:rPr lang="es-ES" dirty="0" smtClean="0">
                <a:solidFill>
                  <a:schemeClr val="dk1"/>
                </a:solidFill>
              </a:rPr>
              <a:t> </a:t>
            </a:r>
            <a:r>
              <a:rPr lang="es-ES" dirty="0" err="1" smtClean="0">
                <a:solidFill>
                  <a:schemeClr val="dk1"/>
                </a:solidFill>
              </a:rPr>
              <a:t>same</a:t>
            </a:r>
            <a:r>
              <a:rPr lang="es-ES" dirty="0" smtClean="0">
                <a:solidFill>
                  <a:schemeClr val="dk1"/>
                </a:solidFill>
              </a:rPr>
              <a:t> time </a:t>
            </a:r>
            <a:r>
              <a:rPr lang="es-ES" dirty="0" err="1" smtClean="0">
                <a:solidFill>
                  <a:schemeClr val="dk1"/>
                </a:solidFill>
              </a:rPr>
              <a:t>though</a:t>
            </a:r>
            <a:r>
              <a:rPr lang="is-IS" dirty="0" smtClean="0">
                <a:solidFill>
                  <a:schemeClr val="dk1"/>
                </a:solidFill>
              </a:rPr>
              <a:t>…</a:t>
            </a:r>
          </a:p>
          <a:p>
            <a:pPr lvl="0" rtl="0">
              <a:spcBef>
                <a:spcPts val="0"/>
              </a:spcBef>
              <a:buNone/>
            </a:pPr>
            <a:endParaRPr lang="is-IS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is-IS" dirty="0" smtClean="0">
                <a:solidFill>
                  <a:schemeClr val="dk1"/>
                </a:solidFill>
              </a:rPr>
              <a:t>Let’s say then</a:t>
            </a:r>
          </a:p>
          <a:p>
            <a:pPr lvl="0">
              <a:spcBef>
                <a:spcPts val="0"/>
              </a:spcBef>
              <a:buNone/>
            </a:pPr>
            <a:r>
              <a:rPr lang="is-IS" dirty="0" smtClean="0">
                <a:solidFill>
                  <a:schemeClr val="dk1"/>
                </a:solidFill>
              </a:rPr>
              <a:t>cookies | beer! </a:t>
            </a:r>
          </a:p>
          <a:p>
            <a:pPr lvl="0">
              <a:spcBef>
                <a:spcPts val="0"/>
              </a:spcBef>
              <a:buNone/>
            </a:pPr>
            <a:r>
              <a:rPr lang="en" sz="4000" dirty="0" smtClean="0">
                <a:latin typeface="Titillium Web"/>
                <a:ea typeface="Titillium Web"/>
                <a:cs typeface="Titillium Web"/>
                <a:sym typeface="Titillium Web"/>
              </a:rPr>
              <a:t>😋</a:t>
            </a:r>
            <a:endParaRPr lang="en" sz="40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 idx="4294967295"/>
          </p:nvPr>
        </p:nvSpPr>
        <p:spPr>
          <a:xfrm>
            <a:off x="2361750" y="1211750"/>
            <a:ext cx="3663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9600" dirty="0">
                <a:solidFill>
                  <a:srgbClr val="88398A"/>
                </a:solidFill>
              </a:rPr>
              <a:t>Hello!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ubTitle" idx="4294967295"/>
          </p:nvPr>
        </p:nvSpPr>
        <p:spPr>
          <a:xfrm>
            <a:off x="2361749" y="2517700"/>
            <a:ext cx="5400600" cy="2243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sz="3600" dirty="0" smtClean="0"/>
              <a:t>I am</a:t>
            </a:r>
            <a:r>
              <a:rPr lang="en" sz="3600" dirty="0" smtClean="0"/>
              <a:t> </a:t>
            </a:r>
            <a:r>
              <a:rPr lang="es-ES" sz="3600" dirty="0" err="1" smtClean="0"/>
              <a:t>Pam</a:t>
            </a:r>
            <a:r>
              <a:rPr lang="es-ES" sz="3600" dirty="0" smtClean="0"/>
              <a:t> </a:t>
            </a:r>
            <a:endParaRPr lang="en" sz="3600" dirty="0"/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s-ES" dirty="0" smtClean="0">
                <a:solidFill>
                  <a:srgbClr val="000000"/>
                </a:solidFill>
              </a:rPr>
              <a:t>And </a:t>
            </a:r>
            <a:r>
              <a:rPr lang="es-ES" dirty="0" err="1" smtClean="0">
                <a:solidFill>
                  <a:srgbClr val="000000"/>
                </a:solidFill>
              </a:rPr>
              <a:t>today</a:t>
            </a:r>
            <a:r>
              <a:rPr lang="es-ES" dirty="0" smtClean="0">
                <a:solidFill>
                  <a:srgbClr val="000000"/>
                </a:solidFill>
              </a:rPr>
              <a:t> I am </a:t>
            </a:r>
            <a:r>
              <a:rPr lang="es-ES" dirty="0" err="1" smtClean="0">
                <a:solidFill>
                  <a:srgbClr val="000000"/>
                </a:solidFill>
              </a:rPr>
              <a:t>very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happy</a:t>
            </a:r>
            <a:r>
              <a:rPr lang="es-ES" dirty="0" smtClean="0">
                <a:solidFill>
                  <a:srgbClr val="000000"/>
                </a:solidFill>
              </a:rPr>
              <a:t> to share </a:t>
            </a:r>
            <a:r>
              <a:rPr lang="es-ES" dirty="0" err="1" smtClean="0">
                <a:solidFill>
                  <a:srgbClr val="000000"/>
                </a:solidFill>
              </a:rPr>
              <a:t>with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you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some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tips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on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how</a:t>
            </a:r>
            <a:r>
              <a:rPr lang="es-ES" dirty="0" smtClean="0">
                <a:solidFill>
                  <a:srgbClr val="000000"/>
                </a:solidFill>
              </a:rPr>
              <a:t> to </a:t>
            </a:r>
            <a:r>
              <a:rPr lang="es-ES" dirty="0" err="1" smtClean="0">
                <a:solidFill>
                  <a:srgbClr val="000000"/>
                </a:solidFill>
              </a:rPr>
              <a:t>create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i="1" dirty="0" err="1" smtClean="0">
                <a:solidFill>
                  <a:srgbClr val="000000"/>
                </a:solidFill>
              </a:rPr>
              <a:t>fun</a:t>
            </a:r>
            <a:r>
              <a:rPr lang="es-ES" i="1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plots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using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sz="2000" b="1" dirty="0">
                <a:solidFill>
                  <a:srgbClr val="88398A"/>
                </a:solidFill>
              </a:rPr>
              <a:t>ggplot2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endParaRPr lang="es-ES" dirty="0" smtClean="0">
              <a:solidFill>
                <a:srgbClr val="000000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endParaRPr lang="en" dirty="0">
              <a:solidFill>
                <a:srgbClr val="000000"/>
              </a:solidFill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701194"/>
            <a:ext cx="1375435" cy="1633012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861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844425" y="422500"/>
            <a:ext cx="3226800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Smoothly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" dirty="0" err="1" smtClean="0">
                <a:solidFill>
                  <a:srgbClr val="000000"/>
                </a:solidFill>
              </a:rPr>
              <a:t>sliding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into</a:t>
            </a:r>
            <a:r>
              <a:rPr lang="es-ES" dirty="0" smtClean="0">
                <a:solidFill>
                  <a:srgbClr val="000000"/>
                </a:solidFill>
              </a:rPr>
              <a:t> ggplot2</a:t>
            </a:r>
            <a:endParaRPr lang="en" dirty="0">
              <a:solidFill>
                <a:srgbClr val="000000"/>
              </a:solidFill>
            </a:endParaRPr>
          </a:p>
        </p:txBody>
      </p:sp>
      <p:cxnSp>
        <p:nvCxnSpPr>
          <p:cNvPr id="174" name="Shape 174"/>
          <p:cNvCxnSpPr/>
          <p:nvPr/>
        </p:nvCxnSpPr>
        <p:spPr>
          <a:xfrm>
            <a:off x="12175" y="2556750"/>
            <a:ext cx="9130499" cy="0"/>
          </a:xfrm>
          <a:prstGeom prst="straightConnector1">
            <a:avLst/>
          </a:prstGeom>
          <a:noFill/>
          <a:ln w="38100" cap="flat" cmpd="sng">
            <a:solidFill>
              <a:srgbClr val="88398A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75" name="Shape 175"/>
          <p:cNvSpPr/>
          <p:nvPr/>
        </p:nvSpPr>
        <p:spPr>
          <a:xfrm>
            <a:off x="955650" y="2447100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2766174" y="2458525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8" name="Shape 178"/>
          <p:cNvSpPr txBox="1"/>
          <p:nvPr/>
        </p:nvSpPr>
        <p:spPr>
          <a:xfrm>
            <a:off x="861200" y="2677825"/>
            <a:ext cx="1180799" cy="40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1.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First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steps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 </a:t>
            </a:r>
            <a:endParaRPr lang="en" sz="2000" b="1" dirty="0">
              <a:solidFill>
                <a:srgbClr val="88398A"/>
              </a:solidFill>
              <a:latin typeface="Helvetica Neue" charset="0"/>
              <a:ea typeface="Helvetica Neue" charset="0"/>
              <a:cs typeface="Helvetica Neue" charset="0"/>
              <a:sym typeface="Titillium Web"/>
            </a:endParaRPr>
          </a:p>
        </p:txBody>
      </p:sp>
      <p:sp>
        <p:nvSpPr>
          <p:cNvPr id="179" name="Shape 179"/>
          <p:cNvSpPr txBox="1"/>
          <p:nvPr/>
        </p:nvSpPr>
        <p:spPr>
          <a:xfrm>
            <a:off x="2688086" y="2677825"/>
            <a:ext cx="1889228" cy="40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2</a:t>
            </a:r>
            <a:r>
              <a:rPr lang="es-ES" sz="2000" b="1" dirty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. Base </a:t>
            </a:r>
            <a:r>
              <a:rPr lang="es-ES" sz="2000" b="1" dirty="0" err="1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Graphics</a:t>
            </a:r>
            <a:r>
              <a:rPr lang="es-ES" sz="2000" b="1" dirty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vs 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ggplot2</a:t>
            </a:r>
            <a:endParaRPr lang="en" sz="2000" b="1" dirty="0">
              <a:solidFill>
                <a:srgbClr val="88398A"/>
              </a:solidFill>
              <a:latin typeface="Helvetica Neue" charset="0"/>
              <a:ea typeface="Helvetica Neue" charset="0"/>
              <a:cs typeface="Helvetica Neue" charset="0"/>
              <a:sym typeface="Titillium Web"/>
            </a:endParaRPr>
          </a:p>
        </p:txBody>
      </p:sp>
      <p:sp>
        <p:nvSpPr>
          <p:cNvPr id="180" name="Shape 180"/>
          <p:cNvSpPr txBox="1"/>
          <p:nvPr/>
        </p:nvSpPr>
        <p:spPr>
          <a:xfrm>
            <a:off x="4576698" y="2681898"/>
            <a:ext cx="1742090" cy="40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3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. ggplot2 &amp;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Grammar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of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Graphics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</a:t>
            </a:r>
            <a:endParaRPr lang="en" sz="2000" b="1" dirty="0">
              <a:solidFill>
                <a:srgbClr val="88398A"/>
              </a:solidFill>
              <a:latin typeface="Helvetica Neue" charset="0"/>
              <a:ea typeface="Helvetica Neue" charset="0"/>
              <a:cs typeface="Helvetica Neue" charset="0"/>
              <a:sym typeface="Titillium Web"/>
            </a:endParaRPr>
          </a:p>
        </p:txBody>
      </p:sp>
      <p:sp>
        <p:nvSpPr>
          <p:cNvPr id="11" name="Shape 176"/>
          <p:cNvSpPr/>
          <p:nvPr/>
        </p:nvSpPr>
        <p:spPr>
          <a:xfrm>
            <a:off x="4577314" y="2458525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76"/>
          <p:cNvSpPr/>
          <p:nvPr/>
        </p:nvSpPr>
        <p:spPr>
          <a:xfrm>
            <a:off x="6383140" y="2427734"/>
            <a:ext cx="219300" cy="219300"/>
          </a:xfrm>
          <a:prstGeom prst="ellipse">
            <a:avLst/>
          </a:prstGeom>
          <a:solidFill>
            <a:schemeClr val="lt1"/>
          </a:solidFill>
          <a:ln w="38100" cap="flat" cmpd="sng">
            <a:solidFill>
              <a:srgbClr val="D3D3D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80"/>
          <p:cNvSpPr txBox="1"/>
          <p:nvPr/>
        </p:nvSpPr>
        <p:spPr>
          <a:xfrm>
            <a:off x="6353315" y="2676157"/>
            <a:ext cx="1742090" cy="40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4. </a:t>
            </a:r>
            <a:endParaRPr lang="es-ES" sz="4000" dirty="0" smtClean="0"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/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(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or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hands-on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 </a:t>
            </a:r>
            <a:r>
              <a:rPr lang="es-ES" sz="2000" b="1" dirty="0" err="1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stuff</a:t>
            </a:r>
            <a:r>
              <a:rPr lang="es-ES" sz="2000" b="1" dirty="0" smtClean="0">
                <a:solidFill>
                  <a:srgbClr val="88398A"/>
                </a:solidFill>
                <a:latin typeface="Helvetica Neue" charset="0"/>
                <a:ea typeface="Helvetica Neue" charset="0"/>
                <a:cs typeface="Helvetica Neue" charset="0"/>
                <a:sym typeface="Titillium Web"/>
              </a:rPr>
              <a:t>)</a:t>
            </a:r>
            <a:endParaRPr lang="en" sz="4000" b="1" dirty="0">
              <a:solidFill>
                <a:srgbClr val="88398A"/>
              </a:solidFill>
              <a:latin typeface="Helvetica Neue" charset="0"/>
              <a:ea typeface="Helvetica Neue" charset="0"/>
              <a:cs typeface="Helvetica Neue" charset="0"/>
              <a:sym typeface="Titillium Web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71359" y="4371950"/>
            <a:ext cx="42883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1800" dirty="0" smtClean="0"/>
              <a:t>Pro </a:t>
            </a:r>
            <a:r>
              <a:rPr lang="es-ES" sz="1800" dirty="0" err="1" smtClean="0"/>
              <a:t>tip</a:t>
            </a:r>
            <a:r>
              <a:rPr lang="es-ES" sz="1800" dirty="0" smtClean="0"/>
              <a:t>: Do stop and </a:t>
            </a:r>
            <a:r>
              <a:rPr lang="es-ES" sz="1800" dirty="0" err="1" smtClean="0"/>
              <a:t>ask</a:t>
            </a:r>
            <a:r>
              <a:rPr lang="es-ES" sz="1800" dirty="0" smtClean="0"/>
              <a:t> me at </a:t>
            </a:r>
            <a:r>
              <a:rPr lang="es-ES" sz="1800" dirty="0" err="1" smtClean="0"/>
              <a:t>any</a:t>
            </a:r>
            <a:r>
              <a:rPr lang="es-ES" sz="1800" dirty="0" smtClean="0"/>
              <a:t> time!</a:t>
            </a:r>
            <a:endParaRPr lang="en-US" sz="1800" dirty="0"/>
          </a:p>
        </p:txBody>
      </p:sp>
      <p:sp>
        <p:nvSpPr>
          <p:cNvPr id="4" name="Rectangle 3"/>
          <p:cNvSpPr/>
          <p:nvPr/>
        </p:nvSpPr>
        <p:spPr>
          <a:xfrm>
            <a:off x="6660232" y="2571750"/>
            <a:ext cx="69762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000" dirty="0">
                <a:latin typeface="Titillium Web"/>
                <a:ea typeface="Titillium Web"/>
                <a:cs typeface="Titillium Web"/>
                <a:sym typeface="Titillium Web"/>
              </a:rPr>
              <a:t>🎨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697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46383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First</a:t>
            </a:r>
            <a:r>
              <a:rPr lang="es-ES" dirty="0" smtClean="0"/>
              <a:t> </a:t>
            </a:r>
            <a:r>
              <a:rPr lang="es-ES" dirty="0" err="1" smtClean="0"/>
              <a:t>steps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dirty="0" err="1" smtClean="0"/>
              <a:t>Take</a:t>
            </a:r>
            <a:r>
              <a:rPr lang="es-ES" dirty="0" smtClean="0"/>
              <a:t> a </a:t>
            </a:r>
            <a:r>
              <a:rPr lang="es-ES" dirty="0" err="1" smtClean="0"/>
              <a:t>visit</a:t>
            </a:r>
            <a:r>
              <a:rPr lang="es-ES" dirty="0" smtClean="0"/>
              <a:t> to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smtClean="0"/>
              <a:t>GitHub </a:t>
            </a:r>
            <a:r>
              <a:rPr lang="es-ES" dirty="0"/>
              <a:t>repo </a:t>
            </a:r>
            <a:r>
              <a:rPr lang="es-ES" dirty="0">
                <a:hlinkClick r:id="rId3"/>
              </a:rPr>
              <a:t>https://</a:t>
            </a:r>
            <a:r>
              <a:rPr lang="es-ES" dirty="0" smtClean="0">
                <a:hlinkClick r:id="rId3"/>
              </a:rPr>
              <a:t>github.com/pamelamatias/RLadies_MUC</a:t>
            </a:r>
            <a:endParaRPr lang="es-ES" dirty="0" smtClean="0"/>
          </a:p>
          <a:p>
            <a:pPr lvl="0"/>
            <a:r>
              <a:rPr lang="es-ES" dirty="0" smtClean="0"/>
              <a:t> </a:t>
            </a:r>
            <a:r>
              <a:rPr lang="es-ES" dirty="0" smtClean="0"/>
              <a:t>and </a:t>
            </a:r>
            <a:r>
              <a:rPr lang="es-ES" dirty="0" err="1" smtClean="0"/>
              <a:t>either</a:t>
            </a:r>
            <a:r>
              <a:rPr lang="es-ES" dirty="0" smtClean="0"/>
              <a:t> clone </a:t>
            </a:r>
            <a:r>
              <a:rPr lang="es-ES" dirty="0" err="1" smtClean="0"/>
              <a:t>or</a:t>
            </a:r>
            <a:r>
              <a:rPr lang="es-ES" dirty="0" smtClean="0"/>
              <a:t> </a:t>
            </a:r>
            <a:r>
              <a:rPr lang="es-ES" dirty="0" err="1" smtClean="0"/>
              <a:t>download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files </a:t>
            </a:r>
            <a:r>
              <a:rPr lang="es-ES" dirty="0" err="1" smtClean="0"/>
              <a:t>we’ll</a:t>
            </a:r>
            <a:r>
              <a:rPr lang="es-ES" dirty="0" smtClean="0"/>
              <a:t> be </a:t>
            </a:r>
            <a:r>
              <a:rPr lang="es-ES" dirty="0" err="1" smtClean="0"/>
              <a:t>using</a:t>
            </a:r>
            <a:r>
              <a:rPr lang="es-ES" dirty="0" smtClean="0"/>
              <a:t> </a:t>
            </a:r>
            <a:r>
              <a:rPr lang="es-ES" dirty="0" smtClean="0">
                <a:sym typeface="Wingdings"/>
              </a:rPr>
              <a:t></a:t>
            </a:r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582969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smtClean="0"/>
              <a:t>2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" dirty="0" smtClean="0"/>
              <a:t>Base </a:t>
            </a:r>
            <a:r>
              <a:rPr lang="es-ES" dirty="0" err="1" smtClean="0"/>
              <a:t>Graphics</a:t>
            </a:r>
            <a:r>
              <a:rPr lang="es-ES" dirty="0" smtClean="0"/>
              <a:t> vs ggplot2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dirty="0" err="1" smtClean="0"/>
              <a:t>or</a:t>
            </a:r>
            <a:r>
              <a:rPr lang="es-ES" dirty="0" smtClean="0"/>
              <a:t> </a:t>
            </a:r>
            <a:r>
              <a:rPr lang="es-ES" dirty="0" err="1" smtClean="0"/>
              <a:t>why</a:t>
            </a:r>
            <a:r>
              <a:rPr lang="es-ES" dirty="0" smtClean="0"/>
              <a:t> </a:t>
            </a:r>
            <a:r>
              <a:rPr lang="es-ES" dirty="0" err="1" smtClean="0"/>
              <a:t>should</a:t>
            </a:r>
            <a:r>
              <a:rPr lang="es-ES" dirty="0" smtClean="0"/>
              <a:t> I try </a:t>
            </a:r>
            <a:r>
              <a:rPr lang="es-ES" dirty="0" err="1" smtClean="0"/>
              <a:t>something</a:t>
            </a:r>
            <a:r>
              <a:rPr lang="es-ES" dirty="0" smtClean="0"/>
              <a:t> new?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984514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92025" y="411510"/>
            <a:ext cx="3407100" cy="439219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b="1" dirty="0" smtClean="0">
                <a:solidFill>
                  <a:srgbClr val="88398A"/>
                </a:solidFill>
              </a:rPr>
              <a:t>Base </a:t>
            </a:r>
            <a:r>
              <a:rPr lang="es-ES" b="1" dirty="0" err="1" smtClean="0">
                <a:solidFill>
                  <a:srgbClr val="88398A"/>
                </a:solidFill>
              </a:rPr>
              <a:t>graphics</a:t>
            </a:r>
            <a:endParaRPr lang="en" b="1" dirty="0">
              <a:solidFill>
                <a:srgbClr val="88398A"/>
              </a:solidFill>
            </a:endParaRPr>
          </a:p>
        </p:txBody>
      </p:sp>
      <p:sp>
        <p:nvSpPr>
          <p:cNvPr id="128" name="Shape 128"/>
          <p:cNvSpPr txBox="1">
            <a:spLocks noGrp="1"/>
          </p:cNvSpPr>
          <p:nvPr>
            <p:ph type="body" idx="2"/>
          </p:nvPr>
        </p:nvSpPr>
        <p:spPr>
          <a:xfrm>
            <a:off x="4572000" y="411510"/>
            <a:ext cx="3407099" cy="4392190"/>
          </a:xfrm>
          <a:prstGeom prst="rect">
            <a:avLst/>
          </a:prstGeom>
          <a:solidFill>
            <a:srgbClr val="88398A"/>
          </a:solidFill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b="1" dirty="0" smtClean="0">
                <a:solidFill>
                  <a:srgbClr val="FFFFFF"/>
                </a:solidFill>
              </a:rPr>
              <a:t>ggplot2</a:t>
            </a:r>
            <a:endParaRPr lang="es-ES" dirty="0">
              <a:solidFill>
                <a:srgbClr val="D3D3D3"/>
              </a:solidFill>
            </a:endParaRPr>
          </a:p>
          <a:p>
            <a:pPr marL="285750" indent="-285750"/>
            <a:endParaRPr lang="es-ES" dirty="0" smtClean="0">
              <a:solidFill>
                <a:srgbClr val="D3D3D3"/>
              </a:solidFill>
            </a:endParaRPr>
          </a:p>
          <a:p>
            <a:pPr marL="285750" indent="-285750"/>
            <a:endParaRPr lang="es-ES" dirty="0">
              <a:solidFill>
                <a:srgbClr val="D3D3D3"/>
              </a:solidFill>
            </a:endParaRPr>
          </a:p>
          <a:p>
            <a:pPr marL="285750" indent="-285750"/>
            <a:endParaRPr lang="es-ES" dirty="0" smtClean="0">
              <a:solidFill>
                <a:srgbClr val="D3D3D3"/>
              </a:solidFill>
            </a:endParaRPr>
          </a:p>
          <a:p>
            <a:pPr marL="285750" indent="-285750"/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  <a:p>
            <a:pPr algn="ctr">
              <a:buNone/>
            </a:pPr>
            <a:r>
              <a:rPr lang="es-ES" dirty="0">
                <a:solidFill>
                  <a:srgbClr val="D3D3D3"/>
                </a:solidFill>
              </a:rPr>
              <a:t>more </a:t>
            </a:r>
            <a:r>
              <a:rPr lang="es-ES" dirty="0" err="1">
                <a:solidFill>
                  <a:srgbClr val="D3D3D3"/>
                </a:solidFill>
              </a:rPr>
              <a:t>verbose</a:t>
            </a:r>
            <a:r>
              <a:rPr lang="es-ES" dirty="0">
                <a:solidFill>
                  <a:srgbClr val="D3D3D3"/>
                </a:solidFill>
              </a:rPr>
              <a:t> </a:t>
            </a:r>
            <a:r>
              <a:rPr lang="es-ES" dirty="0" err="1">
                <a:solidFill>
                  <a:srgbClr val="D3D3D3"/>
                </a:solidFill>
              </a:rPr>
              <a:t>for</a:t>
            </a:r>
            <a:r>
              <a:rPr lang="es-ES" dirty="0">
                <a:solidFill>
                  <a:srgbClr val="D3D3D3"/>
                </a:solidFill>
              </a:rPr>
              <a:t> simple </a:t>
            </a:r>
            <a:r>
              <a:rPr lang="es-ES" dirty="0" err="1" smtClean="0">
                <a:solidFill>
                  <a:srgbClr val="D3D3D3"/>
                </a:solidFill>
              </a:rPr>
              <a:t>plots</a:t>
            </a:r>
            <a:r>
              <a:rPr lang="es-ES" dirty="0" smtClean="0">
                <a:solidFill>
                  <a:srgbClr val="D3D3D3"/>
                </a:solidFill>
              </a:rPr>
              <a:t> ):</a:t>
            </a:r>
            <a:endParaRPr lang="en" dirty="0">
              <a:solidFill>
                <a:srgbClr val="D3D3D3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3229" y="1620744"/>
            <a:ext cx="3547163" cy="21657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753" y="1019870"/>
            <a:ext cx="2836912" cy="6008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204" y="1491630"/>
            <a:ext cx="3808434" cy="22948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517" y="892175"/>
            <a:ext cx="2443061" cy="38444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09983" y="4803573"/>
            <a:ext cx="35699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i="1" dirty="0" smtClean="0"/>
              <a:t>Images and code borrowed from a very nice </a:t>
            </a:r>
            <a:r>
              <a:rPr lang="en-US" sz="1000" i="1" dirty="0" smtClean="0">
                <a:hlinkClick r:id="rId7"/>
              </a:rPr>
              <a:t>Harvard tutorial</a:t>
            </a:r>
            <a:endParaRPr lang="en-US" sz="1000" i="1" dirty="0"/>
          </a:p>
        </p:txBody>
      </p:sp>
      <p:grpSp>
        <p:nvGrpSpPr>
          <p:cNvPr id="12" name="Shape 712"/>
          <p:cNvGrpSpPr/>
          <p:nvPr/>
        </p:nvGrpSpPr>
        <p:grpSpPr>
          <a:xfrm>
            <a:off x="3334262" y="3519722"/>
            <a:ext cx="748376" cy="779756"/>
            <a:chOff x="5290150" y="1636700"/>
            <a:chExt cx="425025" cy="429875"/>
          </a:xfrm>
        </p:grpSpPr>
        <p:sp>
          <p:nvSpPr>
            <p:cNvPr id="13" name="Shape 713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714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36038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92025" y="411510"/>
            <a:ext cx="3407100" cy="439219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b="1" dirty="0" smtClean="0">
                <a:solidFill>
                  <a:srgbClr val="88398A"/>
                </a:solidFill>
              </a:rPr>
              <a:t>Base </a:t>
            </a:r>
            <a:r>
              <a:rPr lang="es-ES" b="1" dirty="0" err="1" smtClean="0">
                <a:solidFill>
                  <a:srgbClr val="88398A"/>
                </a:solidFill>
              </a:rPr>
              <a:t>graphics</a:t>
            </a:r>
            <a:endParaRPr lang="en" b="1" dirty="0">
              <a:solidFill>
                <a:srgbClr val="88398A"/>
              </a:solidFill>
            </a:endParaRPr>
          </a:p>
        </p:txBody>
      </p:sp>
      <p:sp>
        <p:nvSpPr>
          <p:cNvPr id="128" name="Shape 128"/>
          <p:cNvSpPr txBox="1">
            <a:spLocks noGrp="1"/>
          </p:cNvSpPr>
          <p:nvPr>
            <p:ph type="body" idx="2"/>
          </p:nvPr>
        </p:nvSpPr>
        <p:spPr>
          <a:xfrm>
            <a:off x="4572000" y="411510"/>
            <a:ext cx="3407099" cy="4392190"/>
          </a:xfrm>
          <a:prstGeom prst="rect">
            <a:avLst/>
          </a:prstGeom>
          <a:solidFill>
            <a:srgbClr val="88398A"/>
          </a:solidFill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b="1" dirty="0" smtClean="0">
                <a:solidFill>
                  <a:srgbClr val="FFFFFF"/>
                </a:solidFill>
              </a:rPr>
              <a:t>ggplot2</a:t>
            </a:r>
            <a:endParaRPr lang="es-ES" dirty="0">
              <a:solidFill>
                <a:srgbClr val="D3D3D3"/>
              </a:solidFill>
            </a:endParaRPr>
          </a:p>
          <a:p>
            <a:pPr marL="285750" indent="-285750"/>
            <a:endParaRPr lang="es-ES" dirty="0" smtClean="0">
              <a:solidFill>
                <a:srgbClr val="D3D3D3"/>
              </a:solidFill>
            </a:endParaRPr>
          </a:p>
          <a:p>
            <a:pPr marL="285750" indent="-285750"/>
            <a:endParaRPr lang="es-ES" dirty="0">
              <a:solidFill>
                <a:srgbClr val="D3D3D3"/>
              </a:solidFill>
            </a:endParaRPr>
          </a:p>
          <a:p>
            <a:pPr marL="285750" indent="-285750"/>
            <a:endParaRPr lang="es-ES" dirty="0" smtClean="0">
              <a:solidFill>
                <a:srgbClr val="D3D3D3"/>
              </a:solidFill>
            </a:endParaRPr>
          </a:p>
          <a:p>
            <a:pPr marL="285750" indent="-285750"/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 smtClean="0">
              <a:solidFill>
                <a:srgbClr val="D3D3D3"/>
              </a:solidFill>
            </a:endParaRPr>
          </a:p>
          <a:p>
            <a:pPr>
              <a:buNone/>
            </a:pPr>
            <a:endParaRPr lang="es-ES" dirty="0">
              <a:solidFill>
                <a:srgbClr val="D3D3D3"/>
              </a:solidFill>
            </a:endParaRPr>
          </a:p>
          <a:p>
            <a:pPr algn="ctr">
              <a:buNone/>
            </a:pPr>
            <a:r>
              <a:rPr lang="es-ES" dirty="0" err="1" smtClean="0">
                <a:solidFill>
                  <a:srgbClr val="D3D3D3"/>
                </a:solidFill>
              </a:rPr>
              <a:t>L</a:t>
            </a:r>
            <a:r>
              <a:rPr lang="es-ES" dirty="0" err="1" smtClean="0">
                <a:solidFill>
                  <a:srgbClr val="D3D3D3"/>
                </a:solidFill>
              </a:rPr>
              <a:t>ess</a:t>
            </a:r>
            <a:r>
              <a:rPr lang="es-ES" dirty="0" smtClean="0">
                <a:solidFill>
                  <a:srgbClr val="D3D3D3"/>
                </a:solidFill>
              </a:rPr>
              <a:t> </a:t>
            </a:r>
            <a:r>
              <a:rPr lang="es-ES" dirty="0" err="1" smtClean="0">
                <a:solidFill>
                  <a:srgbClr val="D3D3D3"/>
                </a:solidFill>
              </a:rPr>
              <a:t>verbose</a:t>
            </a:r>
            <a:r>
              <a:rPr lang="es-ES" dirty="0" smtClean="0">
                <a:solidFill>
                  <a:srgbClr val="D3D3D3"/>
                </a:solidFill>
              </a:rPr>
              <a:t> </a:t>
            </a:r>
            <a:r>
              <a:rPr lang="es-ES" dirty="0" err="1" smtClean="0">
                <a:solidFill>
                  <a:srgbClr val="D3D3D3"/>
                </a:solidFill>
              </a:rPr>
              <a:t>for</a:t>
            </a:r>
            <a:r>
              <a:rPr lang="es-ES" dirty="0" smtClean="0">
                <a:solidFill>
                  <a:srgbClr val="D3D3D3"/>
                </a:solidFill>
              </a:rPr>
              <a:t> </a:t>
            </a:r>
            <a:r>
              <a:rPr lang="es-ES" dirty="0" err="1" smtClean="0">
                <a:solidFill>
                  <a:srgbClr val="D3D3D3"/>
                </a:solidFill>
              </a:rPr>
              <a:t>complex</a:t>
            </a:r>
            <a:r>
              <a:rPr lang="es-ES" dirty="0" smtClean="0">
                <a:solidFill>
                  <a:srgbClr val="D3D3D3"/>
                </a:solidFill>
              </a:rPr>
              <a:t> </a:t>
            </a:r>
            <a:r>
              <a:rPr lang="es-ES" dirty="0" err="1" smtClean="0">
                <a:solidFill>
                  <a:srgbClr val="D3D3D3"/>
                </a:solidFill>
              </a:rPr>
              <a:t>graphs</a:t>
            </a:r>
            <a:r>
              <a:rPr lang="es-ES" dirty="0" smtClean="0">
                <a:solidFill>
                  <a:srgbClr val="D3D3D3"/>
                </a:solidFill>
              </a:rPr>
              <a:t>!</a:t>
            </a:r>
          </a:p>
          <a:p>
            <a:pPr lvl="0">
              <a:spcBef>
                <a:spcPts val="0"/>
              </a:spcBef>
              <a:buNone/>
            </a:pPr>
            <a:endParaRPr lang="en" dirty="0">
              <a:solidFill>
                <a:srgbClr val="D3D3D3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268" y="881041"/>
            <a:ext cx="3052386" cy="14353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723" y="2410693"/>
            <a:ext cx="3845704" cy="21338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9013" y="906147"/>
            <a:ext cx="2933072" cy="8368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0897" y="1743007"/>
            <a:ext cx="3479004" cy="213761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09983" y="4803573"/>
            <a:ext cx="35699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i="1" dirty="0" smtClean="0"/>
              <a:t>Images and code borrowed from a very nice </a:t>
            </a:r>
            <a:r>
              <a:rPr lang="en-US" sz="1000" i="1" dirty="0" smtClean="0">
                <a:hlinkClick r:id="rId7"/>
              </a:rPr>
              <a:t>Harvard tutorial</a:t>
            </a:r>
            <a:endParaRPr lang="en-US" sz="1000" i="1" dirty="0"/>
          </a:p>
        </p:txBody>
      </p:sp>
      <p:grpSp>
        <p:nvGrpSpPr>
          <p:cNvPr id="11" name="Shape 712"/>
          <p:cNvGrpSpPr/>
          <p:nvPr/>
        </p:nvGrpSpPr>
        <p:grpSpPr>
          <a:xfrm>
            <a:off x="7230723" y="3059480"/>
            <a:ext cx="748376" cy="779756"/>
            <a:chOff x="5290150" y="1636700"/>
            <a:chExt cx="425025" cy="429875"/>
          </a:xfrm>
        </p:grpSpPr>
        <p:sp>
          <p:nvSpPr>
            <p:cNvPr id="12" name="Shape 713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714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88398A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4448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ctrTitle"/>
          </p:nvPr>
        </p:nvSpPr>
        <p:spPr>
          <a:xfrm>
            <a:off x="902550" y="1214425"/>
            <a:ext cx="8133946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smtClean="0"/>
              <a:t>3</a:t>
            </a:r>
            <a:r>
              <a:rPr lang="en" dirty="0" smtClean="0"/>
              <a:t>.</a:t>
            </a:r>
            <a:endParaRPr lang="en" dirty="0"/>
          </a:p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Grammar</a:t>
            </a:r>
            <a:r>
              <a:rPr lang="es-ES" dirty="0" smtClean="0"/>
              <a:t> of </a:t>
            </a:r>
            <a:r>
              <a:rPr lang="es-ES" dirty="0" err="1" smtClean="0"/>
              <a:t>Graphics</a:t>
            </a:r>
            <a:r>
              <a:rPr lang="es-ES" dirty="0" smtClean="0"/>
              <a:t> &amp; ggplot2</a:t>
            </a:r>
            <a:endParaRPr lang="en" dirty="0"/>
          </a:p>
        </p:txBody>
      </p:sp>
      <p:sp>
        <p:nvSpPr>
          <p:cNvPr id="99" name="Shape 99"/>
          <p:cNvSpPr txBox="1">
            <a:spLocks noGrp="1"/>
          </p:cNvSpPr>
          <p:nvPr>
            <p:ph type="subTitle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s-ES" dirty="0" err="1" smtClean="0"/>
              <a:t>or</a:t>
            </a:r>
            <a:r>
              <a:rPr lang="es-ES" dirty="0" smtClean="0"/>
              <a:t> “</a:t>
            </a:r>
            <a:r>
              <a:rPr lang="es-ES" dirty="0" err="1" smtClean="0"/>
              <a:t>how</a:t>
            </a:r>
            <a:r>
              <a:rPr lang="es-ES" dirty="0" smtClean="0"/>
              <a:t> to </a:t>
            </a:r>
            <a:r>
              <a:rPr lang="es-ES" dirty="0" err="1" smtClean="0"/>
              <a:t>make</a:t>
            </a:r>
            <a:r>
              <a:rPr lang="es-ES" dirty="0" smtClean="0"/>
              <a:t> </a:t>
            </a:r>
            <a:r>
              <a:rPr lang="es-ES" dirty="0" err="1" smtClean="0"/>
              <a:t>sense</a:t>
            </a:r>
            <a:r>
              <a:rPr lang="es-ES" dirty="0" smtClean="0"/>
              <a:t> </a:t>
            </a:r>
            <a:r>
              <a:rPr lang="es-ES" dirty="0" err="1" smtClean="0"/>
              <a:t>out</a:t>
            </a:r>
            <a:r>
              <a:rPr lang="es-ES" dirty="0" smtClean="0"/>
              <a:t> of </a:t>
            </a:r>
            <a:r>
              <a:rPr lang="es-ES" dirty="0" err="1" smtClean="0"/>
              <a:t>all</a:t>
            </a:r>
            <a:r>
              <a:rPr lang="es-ES" dirty="0" smtClean="0"/>
              <a:t> of </a:t>
            </a:r>
            <a:r>
              <a:rPr lang="es-ES" dirty="0" err="1" smtClean="0"/>
              <a:t>those</a:t>
            </a:r>
            <a:r>
              <a:rPr lang="es-ES" dirty="0" smtClean="0"/>
              <a:t> </a:t>
            </a:r>
            <a:r>
              <a:rPr lang="es-ES" dirty="0" err="1" smtClean="0"/>
              <a:t>layers</a:t>
            </a:r>
            <a:r>
              <a:rPr lang="es-ES" dirty="0" smtClean="0"/>
              <a:t>”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531351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692024" y="422500"/>
            <a:ext cx="4456039" cy="857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ES" dirty="0" err="1" smtClean="0"/>
              <a:t>Grammar</a:t>
            </a:r>
            <a:r>
              <a:rPr lang="es-ES" dirty="0" smtClean="0"/>
              <a:t> of </a:t>
            </a:r>
            <a:r>
              <a:rPr lang="es-ES" dirty="0" err="1" smtClean="0"/>
              <a:t>graphics</a:t>
            </a:r>
            <a:r>
              <a:rPr lang="es-ES" dirty="0" smtClean="0"/>
              <a:t> &amp;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s-ES" dirty="0" smtClean="0">
                <a:solidFill>
                  <a:srgbClr val="88398A"/>
                </a:solidFill>
              </a:rPr>
              <a:t>ggplot2</a:t>
            </a:r>
            <a:endParaRPr lang="en" dirty="0">
              <a:solidFill>
                <a:srgbClr val="88398A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3588"/>
            <a:ext cx="3672408" cy="193209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796136" y="4734825"/>
            <a:ext cx="2862063" cy="4056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" sz="1000" dirty="0" err="1">
                <a:latin typeface="Courier"/>
                <a:ea typeface="Courier"/>
                <a:cs typeface="Courier"/>
                <a:sym typeface="Courier"/>
              </a:rPr>
              <a:t>rladies_global</a:t>
            </a:r>
            <a:r>
              <a:rPr lang="en" sz="1000" dirty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" sz="1000" dirty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%&gt;%</a:t>
            </a:r>
          </a:p>
          <a:p>
            <a:pPr lvl="0"/>
            <a:r>
              <a:rPr lang="en" sz="1000" dirty="0">
                <a:latin typeface="Courier"/>
                <a:ea typeface="Courier"/>
                <a:cs typeface="Courier"/>
                <a:sym typeface="Courier"/>
              </a:rPr>
              <a:t>  </a:t>
            </a:r>
            <a:r>
              <a:rPr lang="es-ES" sz="1000" dirty="0" err="1" smtClean="0">
                <a:latin typeface="Courier"/>
                <a:ea typeface="Courier"/>
                <a:cs typeface="Courier"/>
                <a:sym typeface="Courier"/>
              </a:rPr>
              <a:t>diagram.source</a:t>
            </a:r>
            <a:r>
              <a:rPr lang="en" sz="1000" dirty="0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(</a:t>
            </a:r>
            <a:r>
              <a:rPr lang="en" sz="1000" dirty="0" smtClean="0">
                <a:latin typeface="Courier"/>
                <a:ea typeface="Courier"/>
                <a:cs typeface="Courier"/>
                <a:sym typeface="Courier"/>
              </a:rPr>
              <a:t>city </a:t>
            </a:r>
            <a:r>
              <a:rPr lang="en" sz="1000" dirty="0">
                <a:latin typeface="Courier"/>
                <a:ea typeface="Courier"/>
                <a:cs typeface="Courier"/>
                <a:sym typeface="Courier"/>
              </a:rPr>
              <a:t>== </a:t>
            </a:r>
            <a:r>
              <a:rPr lang="en" sz="1000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’</a:t>
            </a:r>
            <a:r>
              <a:rPr lang="es-ES" sz="1000" dirty="0" err="1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Berlin</a:t>
            </a:r>
            <a:r>
              <a:rPr lang="en" sz="1000" dirty="0" smtClean="0">
                <a:solidFill>
                  <a:srgbClr val="036A07"/>
                </a:solidFill>
                <a:latin typeface="Courier"/>
                <a:ea typeface="Courier"/>
                <a:cs typeface="Courier"/>
                <a:sym typeface="Courier"/>
              </a:rPr>
              <a:t>'</a:t>
            </a:r>
            <a:r>
              <a:rPr lang="en" sz="1000" dirty="0" smtClean="0">
                <a:solidFill>
                  <a:srgbClr val="687687"/>
                </a:solidFill>
                <a:latin typeface="Courier"/>
                <a:ea typeface="Courier"/>
                <a:cs typeface="Courier"/>
                <a:sym typeface="Courier"/>
              </a:rPr>
              <a:t>)</a:t>
            </a:r>
            <a:endParaRPr lang="en" sz="1000" dirty="0">
              <a:solidFill>
                <a:srgbClr val="687687"/>
              </a:solidFill>
              <a:latin typeface="Courier"/>
              <a:ea typeface="Courier"/>
              <a:cs typeface="Courier"/>
              <a:sym typeface="Courier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246" y="1920843"/>
            <a:ext cx="4723916" cy="27391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70" y="1920843"/>
            <a:ext cx="3677132" cy="196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27602"/>
      </p:ext>
    </p:extLst>
  </p:cSld>
  <p:clrMapOvr>
    <a:masterClrMapping/>
  </p:clrMapOvr>
</p:sld>
</file>

<file path=ppt/theme/theme1.xml><?xml version="1.0" encoding="utf-8"?>
<a:theme xmlns:a="http://schemas.openxmlformats.org/drawingml/2006/main" name="R-Ladi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</TotalTime>
  <Words>279</Words>
  <Application>Microsoft Macintosh PowerPoint</Application>
  <PresentationFormat>On-screen Show (16:9)</PresentationFormat>
  <Paragraphs>79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Courier</vt:lpstr>
      <vt:lpstr>Wingdings</vt:lpstr>
      <vt:lpstr>Arial</vt:lpstr>
      <vt:lpstr>Helvetica Neue</vt:lpstr>
      <vt:lpstr>Titillium Web</vt:lpstr>
      <vt:lpstr>R-Ladies Template</vt:lpstr>
      <vt:lpstr>#2  Making fRiends with: ggplot2</vt:lpstr>
      <vt:lpstr>Hello!</vt:lpstr>
      <vt:lpstr>Smoothly sliding into ggplot2</vt:lpstr>
      <vt:lpstr>1. First steps</vt:lpstr>
      <vt:lpstr>2. Base Graphics vs ggplot2</vt:lpstr>
      <vt:lpstr>PowerPoint Presentation</vt:lpstr>
      <vt:lpstr>PowerPoint Presentation</vt:lpstr>
      <vt:lpstr>3. Grammar of Graphics &amp; ggplot2</vt:lpstr>
      <vt:lpstr>Grammar of graphics &amp; ggplot2</vt:lpstr>
      <vt:lpstr>PowerPoint Presentation</vt:lpstr>
      <vt:lpstr>4.  </vt:lpstr>
      <vt:lpstr>Dataset Inside Airbnb </vt:lpstr>
      <vt:lpstr>Thanks!</vt:lpstr>
      <vt:lpstr>Now let’s go for cookies &amp; beer!</vt:lpstr>
    </vt:vector>
  </TitlesOfParts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Alice Daish</dc:creator>
  <cp:lastModifiedBy>Pamela Matías</cp:lastModifiedBy>
  <cp:revision>23</cp:revision>
  <dcterms:modified xsi:type="dcterms:W3CDTF">2017-06-21T13:53:23Z</dcterms:modified>
</cp:coreProperties>
</file>